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18" r:id="rId5"/>
    <p:sldId id="319" r:id="rId6"/>
    <p:sldId id="335" r:id="rId7"/>
    <p:sldId id="320" r:id="rId8"/>
    <p:sldId id="321" r:id="rId9"/>
    <p:sldId id="33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94" autoAdjust="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10/11/2025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DD55A-789C-D2C6-77B6-7FAD04B21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1926" y="2460755"/>
            <a:ext cx="7228147" cy="1078858"/>
          </a:xfrm>
        </p:spPr>
        <p:txBody>
          <a:bodyPr/>
          <a:lstStyle/>
          <a:p>
            <a:pPr rtl="1"/>
            <a:r>
              <a:rPr lang="en-US" b="1"/>
              <a:t>Content strategies</a:t>
            </a:r>
            <a:br>
              <a:rPr lang="ar-EG" b="1"/>
            </a:br>
            <a:r>
              <a:rPr lang="ar-SA" b="1"/>
              <a:t>اختيار المنصات الأنسب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416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212F3-006F-8340-21A7-22B6C4D97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0678" y="530942"/>
            <a:ext cx="5730644" cy="611600"/>
          </a:xfrm>
        </p:spPr>
        <p:txBody>
          <a:bodyPr/>
          <a:lstStyle/>
          <a:p>
            <a:r>
              <a:rPr lang="ar-EG" b="1"/>
              <a:t>1</a:t>
            </a:r>
            <a:r>
              <a:rPr lang="en-US" b="1"/>
              <a:t>-Facebook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5DBFB4C-931A-EE69-0774-E98A3E4DF3E7}"/>
              </a:ext>
            </a:extLst>
          </p:cNvPr>
          <p:cNvSpPr txBox="1">
            <a:spLocks/>
          </p:cNvSpPr>
          <p:nvPr/>
        </p:nvSpPr>
        <p:spPr>
          <a:xfrm>
            <a:off x="-845140" y="1764345"/>
            <a:ext cx="13882279" cy="29753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ar-SA" sz="3200"/>
              <a:t>الأكثر استخدامًا بين الآباء والأمهات</a:t>
            </a:r>
            <a:r>
              <a:rPr lang="en-US" sz="3200"/>
              <a:t> (74%).</a:t>
            </a:r>
          </a:p>
          <a:p>
            <a:pPr rtl="1"/>
            <a:r>
              <a:rPr lang="ar-SA" sz="3200"/>
              <a:t>الأكثر استخدامًا </a:t>
            </a:r>
            <a:r>
              <a:rPr lang="ar-EG" sz="3200"/>
              <a:t>في مصر</a:t>
            </a:r>
            <a:br>
              <a:rPr lang="en-US" sz="3200"/>
            </a:br>
            <a:r>
              <a:rPr lang="ar-SA" sz="3200"/>
              <a:t>الأمهات أكثر تفاعلًا ونشاطًا على ال</a:t>
            </a:r>
            <a:r>
              <a:rPr lang="ar-EG" sz="3200"/>
              <a:t>فيس</a:t>
            </a:r>
            <a:r>
              <a:rPr lang="en-US" sz="3200"/>
              <a:t>.</a:t>
            </a:r>
            <a:br>
              <a:rPr lang="en-US" sz="3200"/>
            </a:br>
            <a:r>
              <a:rPr lang="ar-SA" sz="3200"/>
              <a:t>وسيلة مثالية لتقديم محتوى تثقيفي للأهالي</a:t>
            </a:r>
            <a:r>
              <a:rPr lang="ar-EG" sz="3200"/>
              <a:t> عشان الأمهات</a:t>
            </a:r>
          </a:p>
          <a:p>
            <a:pPr rtl="1"/>
            <a:r>
              <a:rPr lang="ar-EG" sz="3200"/>
              <a:t> يعتمدوا على وسائل التواصل الاجتماعي للحصول على معلومات ودعم عاطفي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818422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67BB22B-C3A7-7EBB-F459-323B20057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053" y="798519"/>
            <a:ext cx="4839315" cy="48153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DFC362-2CE9-68B0-7DFF-2C21B1BFB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350" y="1415842"/>
            <a:ext cx="6299894" cy="358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656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32A6E8E-C304-9375-7130-1E8FE0C7E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710" y="420607"/>
            <a:ext cx="5779628" cy="1100053"/>
          </a:xfrm>
        </p:spPr>
        <p:txBody>
          <a:bodyPr/>
          <a:lstStyle/>
          <a:p>
            <a:pPr lvl="0" rtl="1"/>
            <a:r>
              <a:rPr lang="en-US"/>
              <a:t>Instagram</a:t>
            </a:r>
            <a:r>
              <a:rPr lang="ar-EG"/>
              <a:t>-2</a:t>
            </a:r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240ADE-2FB4-BCE9-B966-E3A6BF948949}"/>
              </a:ext>
            </a:extLst>
          </p:cNvPr>
          <p:cNvSpPr txBox="1">
            <a:spLocks/>
          </p:cNvSpPr>
          <p:nvPr/>
        </p:nvSpPr>
        <p:spPr>
          <a:xfrm>
            <a:off x="1026241" y="1148878"/>
            <a:ext cx="10139516" cy="2070572"/>
          </a:xfrm>
          <a:prstGeom prst="rect">
            <a:avLst/>
          </a:prstGeom>
          <a:noFill/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/>
            <a:r>
              <a:rPr lang="ar-EG"/>
              <a:t>يجذب فئة المراهقين والشباب (18–</a:t>
            </a:r>
            <a:r>
              <a:rPr lang="en-US"/>
              <a:t>24</a:t>
            </a:r>
            <a:r>
              <a:rPr lang="ar-EG"/>
              <a:t> سنة)، وهم الأكثر عرضة للإدمان في مصر </a:t>
            </a:r>
          </a:p>
          <a:p>
            <a:pPr algn="ctr" rtl="1"/>
            <a:r>
              <a:rPr lang="ar-EG"/>
              <a:t>إنستجرام من اكتر المنصات اللي بيقضوا عليها وقت طويل</a:t>
            </a:r>
            <a:endParaRPr lang="ar-EG">
              <a:solidFill>
                <a:schemeClr val="accent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83338A-C24D-9E2D-B681-AC8BF006D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099" y="2576275"/>
            <a:ext cx="4133802" cy="418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10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A5504B6-AAF9-2126-F498-19B540B4926C}"/>
              </a:ext>
            </a:extLst>
          </p:cNvPr>
          <p:cNvSpPr txBox="1">
            <a:spLocks/>
          </p:cNvSpPr>
          <p:nvPr/>
        </p:nvSpPr>
        <p:spPr>
          <a:xfrm>
            <a:off x="1277473" y="1504962"/>
            <a:ext cx="9637050" cy="110005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ar-EG" sz="2800"/>
              <a:t>يجذب الأطفال والمراهقين بشكل واسع، وهم الفئة الأكثر عرضة لإدمان السوشيال ميديا.</a:t>
            </a:r>
            <a:endParaRPr lang="en-US" sz="2800"/>
          </a:p>
          <a:p>
            <a:pPr rtl="1"/>
            <a:r>
              <a:rPr lang="ar-EG" sz="3200"/>
              <a:t>المنصة الأسرع انتشارًا بين الجيل الجديد في مصر</a:t>
            </a:r>
            <a:endParaRPr lang="en-US" sz="3200"/>
          </a:p>
          <a:p>
            <a:pPr rtl="1"/>
            <a:r>
              <a:rPr lang="ar-EG" sz="3200"/>
              <a:t>في أوائل 2025، حقق </a:t>
            </a:r>
            <a:r>
              <a:rPr lang="en-US" sz="3200"/>
              <a:t>TikTok </a:t>
            </a:r>
            <a:r>
              <a:rPr lang="ar-EG" sz="3200"/>
              <a:t>نموًا كبيرًا في عدد المستخدمين في مصر، خاصة في الفئة العمرية تحت 24 سنة</a:t>
            </a:r>
            <a:endParaRPr lang="en-US" sz="3200"/>
          </a:p>
          <a:p>
            <a:pPr rtl="1"/>
            <a:br>
              <a:rPr lang="ar-EG" sz="3200"/>
            </a:br>
            <a:endParaRPr lang="en-US" sz="320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ABDF72-CE85-E31B-5047-8E5EF6612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686" y="606528"/>
            <a:ext cx="8552627" cy="857632"/>
          </a:xfrm>
        </p:spPr>
        <p:txBody>
          <a:bodyPr/>
          <a:lstStyle/>
          <a:p>
            <a:r>
              <a:rPr lang="ar-EG"/>
              <a:t>3</a:t>
            </a:r>
            <a:r>
              <a:rPr lang="en-US"/>
              <a:t>-TikTok</a:t>
            </a:r>
            <a:br>
              <a:rPr lang="en-US"/>
            </a:br>
            <a:endParaRPr lang="en-US">
              <a:solidFill>
                <a:schemeClr val="accent6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157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813DCE-F981-4894-5EA9-800BB3DC0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E332A4D-4096-618B-6366-FBB0ABF66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686" y="606528"/>
            <a:ext cx="8552627" cy="857632"/>
          </a:xfrm>
        </p:spPr>
        <p:txBody>
          <a:bodyPr/>
          <a:lstStyle/>
          <a:p>
            <a:r>
              <a:rPr lang="ar-EG">
                <a:solidFill>
                  <a:schemeClr val="accent6"/>
                </a:solidFill>
              </a:rPr>
              <a:t>تحديد نوع الحملة الإعلانية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035AB7B-9125-4FD2-7368-A4BCFBBF3074}"/>
              </a:ext>
            </a:extLst>
          </p:cNvPr>
          <p:cNvSpPr txBox="1">
            <a:spLocks/>
          </p:cNvSpPr>
          <p:nvPr/>
        </p:nvSpPr>
        <p:spPr>
          <a:xfrm>
            <a:off x="1523999" y="1651819"/>
            <a:ext cx="9144000" cy="2286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ar-EG" sz="2800"/>
              <a:t>1</a:t>
            </a:r>
            <a:r>
              <a:rPr lang="en-US" sz="2800"/>
              <a:t>-</a:t>
            </a:r>
            <a:r>
              <a:rPr lang="ar-EG" sz="2800"/>
              <a:t> </a:t>
            </a:r>
            <a:r>
              <a:rPr lang="en-US" sz="2800"/>
              <a:t>Awareness Campaign </a:t>
            </a:r>
            <a:endParaRPr lang="ar-EG" sz="2800"/>
          </a:p>
          <a:p>
            <a:pPr rtl="1"/>
            <a:r>
              <a:rPr lang="ar-EG" sz="2800"/>
              <a:t>اخترت أن تكون الحملة حملة توعوية </a:t>
            </a:r>
            <a:r>
              <a:rPr lang="en-US" sz="2800"/>
              <a:t>Awareness Campaign </a:t>
            </a:r>
            <a:r>
              <a:rPr lang="ar-EG" sz="2800"/>
              <a:t>تستهدف الآباء والأمهات، وتركز على نشر الوعي بمخاطر إدمان الأطفال للهواتف والسوشيال ميديا.</a:t>
            </a:r>
            <a:br>
              <a:rPr lang="ar-EG" sz="2800"/>
            </a:br>
            <a:r>
              <a:rPr lang="ar-EG" sz="2800"/>
              <a:t>بعد كدا تكون الحمله </a:t>
            </a:r>
            <a:r>
              <a:rPr lang="en-US" sz="2800"/>
              <a:t>Engagement</a:t>
            </a:r>
            <a:endParaRPr lang="ar-EG" sz="28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5515AE8-1B63-84BB-9504-C4CFCF692153}"/>
              </a:ext>
            </a:extLst>
          </p:cNvPr>
          <p:cNvSpPr txBox="1">
            <a:spLocks/>
          </p:cNvSpPr>
          <p:nvPr/>
        </p:nvSpPr>
        <p:spPr>
          <a:xfrm>
            <a:off x="1361767" y="4125478"/>
            <a:ext cx="9144000" cy="2286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/>
              <a:t>2-</a:t>
            </a:r>
            <a:r>
              <a:rPr lang="ar-EG" sz="2800"/>
              <a:t> </a:t>
            </a:r>
            <a:r>
              <a:rPr lang="en-US" sz="2800"/>
              <a:t>Engagement Campaign</a:t>
            </a:r>
            <a:endParaRPr lang="ar-EG" sz="2800"/>
          </a:p>
          <a:p>
            <a:pPr rtl="1"/>
            <a:endParaRPr lang="en-US" sz="2800"/>
          </a:p>
          <a:p>
            <a:pPr rtl="1"/>
            <a:r>
              <a:rPr lang="ar-EG" sz="2800"/>
              <a:t>تشجيع الآباء والأمهات على مشاركة تجاربهم مع أطفالهم.</a:t>
            </a:r>
          </a:p>
          <a:p>
            <a:pPr rtl="1"/>
            <a:r>
              <a:rPr lang="ar-EG" sz="2800"/>
              <a:t>إطلاق تحديات أو أسئلة تفاعلية على المنصات السوشيال.</a:t>
            </a:r>
          </a:p>
          <a:p>
            <a:pPr rtl="1"/>
            <a:r>
              <a:rPr lang="ar-EG" sz="2800"/>
              <a:t>بناء مجتمع داعم يساعد الأسر على تبادل الحلول.</a:t>
            </a:r>
          </a:p>
        </p:txBody>
      </p:sp>
    </p:spTree>
    <p:extLst>
      <p:ext uri="{BB962C8B-B14F-4D97-AF65-F5344CB8AC3E}">
        <p14:creationId xmlns:p14="http://schemas.microsoft.com/office/powerpoint/2010/main" val="131514594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23674EEB2BF348B676DCBD9F9ABC59" ma:contentTypeVersion="4" ma:contentTypeDescription="Create a new document." ma:contentTypeScope="" ma:versionID="b1435eabe9a0504bd83d39579aac6d0c">
  <xsd:schema xmlns:xsd="http://www.w3.org/2001/XMLSchema" xmlns:xs="http://www.w3.org/2001/XMLSchema" xmlns:p="http://schemas.microsoft.com/office/2006/metadata/properties" xmlns:ns3="8c46ae06-0162-4ce1-85c4-be227a588144" targetNamespace="http://schemas.microsoft.com/office/2006/metadata/properties" ma:root="true" ma:fieldsID="ca500de95d16d2a8596fa8bbe7df2e47" ns3:_="">
    <xsd:import namespace="8c46ae06-0162-4ce1-85c4-be227a58814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46ae06-0162-4ce1-85c4-be227a5881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D1567D4-C0C5-4797-B9CC-CCB7FF3306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c46ae06-0162-4ce1-85c4-be227a58814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349358-775F-4CF9-9AE6-33A7901637EF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8c46ae06-0162-4ce1-85c4-be227a588144"/>
    <ds:schemaRef ds:uri="http://www.w3.org/XML/1998/namespace"/>
    <ds:schemaRef ds:uri="http://purl.org/dc/dcmitype/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{0E23F32F-6E85-4CFC-BF7F-7271D3DE652A}tf10081922_win32</Template>
  <TotalTime>4614</TotalTime>
  <Words>189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Arial</vt:lpstr>
      <vt:lpstr>Calibri</vt:lpstr>
      <vt:lpstr>Quire Sans Pro Light</vt:lpstr>
      <vt:lpstr>Tisa Offc Serif Pro</vt:lpstr>
      <vt:lpstr>Custom</vt:lpstr>
      <vt:lpstr>Content strategies اختيار المنصات الأنسب</vt:lpstr>
      <vt:lpstr>1-Facebook</vt:lpstr>
      <vt:lpstr>PowerPoint Presentation</vt:lpstr>
      <vt:lpstr>Instagram-2</vt:lpstr>
      <vt:lpstr>3-TikTok </vt:lpstr>
      <vt:lpstr>تحديد نوع الحملة الإعلانية</vt:lpstr>
    </vt:vector>
  </TitlesOfParts>
  <Company>Wld-Otiba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RawanHammadAliIsmail</dc:creator>
  <cp:lastModifiedBy>RawanHammadAliIsmail</cp:lastModifiedBy>
  <cp:revision>47</cp:revision>
  <dcterms:created xsi:type="dcterms:W3CDTF">2025-01-27T21:04:30Z</dcterms:created>
  <dcterms:modified xsi:type="dcterms:W3CDTF">2025-10-11T01:35:58Z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0x0101007A23674EEB2BF348B676DCBD9F9ABC59</vt:lpwstr>
  </property>
</Properties>
</file>

<file path=docProps/thumbnail.jpeg>
</file>